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62" r:id="rId4"/>
    <p:sldId id="271" r:id="rId5"/>
    <p:sldId id="273" r:id="rId6"/>
    <p:sldId id="263" r:id="rId7"/>
    <p:sldId id="274" r:id="rId8"/>
    <p:sldId id="257" r:id="rId9"/>
    <p:sldId id="276" r:id="rId10"/>
    <p:sldId id="267" r:id="rId11"/>
    <p:sldId id="265" r:id="rId12"/>
    <p:sldId id="277" r:id="rId13"/>
    <p:sldId id="275" r:id="rId14"/>
    <p:sldId id="266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8" d="100"/>
          <a:sy n="78" d="100"/>
        </p:scale>
        <p:origin x="-27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17.04.2019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17.04.2019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17.04.2019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17.04.2019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17.04.2019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17.04.2019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9665" y="1587685"/>
            <a:ext cx="816024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/>
              <a:t>Тема: </a:t>
            </a:r>
          </a:p>
          <a:p>
            <a:pPr algn="ctr"/>
            <a:r>
              <a:rPr lang="ru-RU" sz="2800" b="1" dirty="0" smtClean="0"/>
              <a:t>«Понятие педагогическая технология.</a:t>
            </a:r>
          </a:p>
          <a:p>
            <a:pPr algn="ctr"/>
            <a:r>
              <a:rPr lang="ru-RU" sz="2800" b="1" dirty="0" smtClean="0"/>
              <a:t>Инновационные педагогические технологии в ДОУ»</a:t>
            </a:r>
            <a:endParaRPr lang="ru-RU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865368" y="185266"/>
            <a:ext cx="74688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</a:t>
            </a:r>
            <a:r>
              <a:rPr lang="ru-RU" dirty="0"/>
              <a:t> Муниципальное бюджетное дошкольное образовательное учреждение  </a:t>
            </a:r>
          </a:p>
          <a:p>
            <a:r>
              <a:rPr lang="ru-RU" dirty="0"/>
              <a:t> «Детский сад № 7 «Одуванчик» г. Назарово Красноярского края </a:t>
            </a:r>
          </a:p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828326" y="1541519"/>
            <a:ext cx="242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876256" y="5616122"/>
            <a:ext cx="198086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т.воспитатель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МБДОУ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Ягупова Н.В.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4617" y="2879818"/>
            <a:ext cx="4788532" cy="2736304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315217" y="6237312"/>
            <a:ext cx="8376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2019г.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28313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9" y="571500"/>
            <a:ext cx="7938459" cy="5953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39176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60648"/>
            <a:ext cx="84969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/>
                <a:ea typeface="+mj-ea"/>
                <a:cs typeface="+mj-cs"/>
              </a:rPr>
              <a:t>Использование инноваций в образовательном процессе ДОУ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1628800"/>
            <a:ext cx="777686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/>
              <a:t>Цель: </a:t>
            </a:r>
            <a:r>
              <a:rPr lang="ru-RU" dirty="0"/>
              <a:t>создание условий для инновационных процессов в ДОУ, применение педагогами знаний, умений, навыков, приобретенных в профессиональной деятельности.</a:t>
            </a:r>
          </a:p>
          <a:p>
            <a:pPr algn="just"/>
            <a:r>
              <a:rPr lang="ru-RU" b="1" dirty="0"/>
              <a:t>Задачи: </a:t>
            </a:r>
            <a:endParaRPr lang="ru-RU" b="1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/>
              <a:t>внедрение </a:t>
            </a:r>
            <a:r>
              <a:rPr lang="ru-RU" dirty="0"/>
              <a:t>инновационных технологий для повышения профессиональной культуры педагогов</a:t>
            </a:r>
            <a:r>
              <a:rPr lang="ru-RU" dirty="0" smtClean="0"/>
              <a:t>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/>
              <a:t>создание </a:t>
            </a:r>
            <a:r>
              <a:rPr lang="ru-RU" dirty="0"/>
              <a:t>творческой атмосферы и объединение усилий всего педагогического коллектива по построению образовательного процесса;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/>
              <a:t>выработка стремлений у педагогов к рационализации и эффективной организации инновационных технологий в педагогической деятельности.</a:t>
            </a:r>
          </a:p>
          <a:p>
            <a:pPr algn="just"/>
            <a:endParaRPr lang="ru-RU" dirty="0" smtClean="0"/>
          </a:p>
          <a:p>
            <a:pPr algn="just"/>
            <a:r>
              <a:rPr lang="ru-RU" b="1" dirty="0" smtClean="0"/>
              <a:t>Этапы </a:t>
            </a:r>
            <a:r>
              <a:rPr lang="ru-RU" b="1" dirty="0"/>
              <a:t>реализации:</a:t>
            </a:r>
          </a:p>
          <a:p>
            <a:pPr algn="just"/>
            <a:r>
              <a:rPr lang="ru-RU" dirty="0"/>
              <a:t>1. Анализ и сбор информации о нововведениях.</a:t>
            </a:r>
          </a:p>
          <a:p>
            <a:pPr algn="just"/>
            <a:r>
              <a:rPr lang="ru-RU" dirty="0"/>
              <a:t>2. Выбор и реализация новшеств.</a:t>
            </a:r>
          </a:p>
          <a:p>
            <a:pPr algn="just"/>
            <a:r>
              <a:rPr lang="ru-RU" dirty="0"/>
              <a:t>3. Обобщение опыта и диагностика внедряемой инновации.</a:t>
            </a:r>
          </a:p>
        </p:txBody>
      </p:sp>
    </p:spTree>
    <p:extLst>
      <p:ext uri="{BB962C8B-B14F-4D97-AF65-F5344CB8AC3E}">
        <p14:creationId xmlns:p14="http://schemas.microsoft.com/office/powerpoint/2010/main" val="36692643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404664"/>
            <a:ext cx="4572000" cy="327782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49580" algn="ctr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Позитивные факторы использования инновационных технологий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: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marL="342900" lvl="0" indent="-342900" algn="ctr">
              <a:lnSpc>
                <a:spcPct val="115000"/>
              </a:lnSpc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Повышение качества </a:t>
            </a:r>
            <a:r>
              <a:rPr lang="ru-RU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обученности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 детей;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marL="342900" lvl="0" indent="-342900" algn="ctr">
              <a:lnSpc>
                <a:spcPct val="115000"/>
              </a:lnSpc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Рост профессионального мастерства;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marL="342900" lvl="0" indent="-342900" algn="ctr">
              <a:lnSpc>
                <a:spcPct val="115000"/>
              </a:lnSpc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Умение осуществлять исследовательскую деятельность;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marL="342900" lvl="0" indent="-342900" algn="ctr">
              <a:lnSpc>
                <a:spcPct val="115000"/>
              </a:lnSpc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Повышение </a:t>
            </a:r>
            <a:r>
              <a:rPr lang="ru-RU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конкурентноспособности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учреждения.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marL="449580" algn="just">
              <a:lnSpc>
                <a:spcPct val="115000"/>
              </a:lnSpc>
              <a:spcAft>
                <a:spcPts val="0"/>
              </a:spcAft>
            </a:pPr>
            <a:r>
              <a:rPr lang="ru-RU" i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endParaRPr lang="ru-RU" sz="16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69848" y="4077072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Трудности реализации инновационных технологий:</a:t>
            </a:r>
          </a:p>
          <a:p>
            <a:pPr algn="ctr"/>
            <a:r>
              <a:rPr lang="ru-RU" dirty="0" smtClean="0"/>
              <a:t>-Увеличение </a:t>
            </a:r>
            <a:r>
              <a:rPr lang="ru-RU" dirty="0"/>
              <a:t>сложности труда;</a:t>
            </a:r>
          </a:p>
          <a:p>
            <a:pPr algn="ctr"/>
            <a:r>
              <a:rPr lang="ru-RU" dirty="0" smtClean="0"/>
              <a:t>-Расширение </a:t>
            </a:r>
            <a:r>
              <a:rPr lang="ru-RU" dirty="0"/>
              <a:t>круга должностных обязанностей;</a:t>
            </a:r>
          </a:p>
          <a:p>
            <a:pPr algn="ctr"/>
            <a:r>
              <a:rPr lang="ru-RU" dirty="0" smtClean="0"/>
              <a:t>-Недостаточное </a:t>
            </a:r>
            <a:r>
              <a:rPr lang="ru-RU" dirty="0"/>
              <a:t>ресурсное обеспечение для внедрения инноваций;</a:t>
            </a:r>
          </a:p>
          <a:p>
            <a:pPr algn="ctr"/>
            <a:r>
              <a:rPr lang="ru-RU" dirty="0" smtClean="0"/>
              <a:t>-Учебная </a:t>
            </a:r>
            <a:r>
              <a:rPr lang="ru-RU" dirty="0"/>
              <a:t>перегрузка.</a:t>
            </a:r>
          </a:p>
        </p:txBody>
      </p:sp>
      <p:pic>
        <p:nvPicPr>
          <p:cNvPr id="3077" name="Picture 5" descr="http://ds8.baranovichi.edu.by/be/sm_full.aspx?guid=1429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301511"/>
            <a:ext cx="3890431" cy="2308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sl-sopr-mou129.narod.ru/olderfiles/1/issledovatel11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1451" y="245931"/>
            <a:ext cx="3194954" cy="3595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71009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54460" y="188640"/>
            <a:ext cx="30243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C00000"/>
                </a:solidFill>
              </a:rPr>
              <a:t>Технология метода проектов</a:t>
            </a:r>
          </a:p>
          <a:p>
            <a:r>
              <a:rPr lang="ru-RU" dirty="0">
                <a:solidFill>
                  <a:srgbClr val="C00000"/>
                </a:solidFill>
              </a:rPr>
              <a:t>Н.Е. </a:t>
            </a:r>
            <a:r>
              <a:rPr lang="ru-RU" dirty="0" err="1">
                <a:solidFill>
                  <a:srgbClr val="C00000"/>
                </a:solidFill>
              </a:rPr>
              <a:t>Веракса</a:t>
            </a:r>
            <a:r>
              <a:rPr lang="ru-RU" dirty="0">
                <a:solidFill>
                  <a:srgbClr val="C00000"/>
                </a:solidFill>
              </a:rPr>
              <a:t>, </a:t>
            </a:r>
            <a:r>
              <a:rPr lang="ru-RU" dirty="0" err="1">
                <a:solidFill>
                  <a:srgbClr val="C00000"/>
                </a:solidFill>
              </a:rPr>
              <a:t>А.Н.Веракса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81018" y="964905"/>
            <a:ext cx="42302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Личностно-ориентированная технология </a:t>
            </a:r>
          </a:p>
          <a:p>
            <a:r>
              <a:rPr lang="ru-RU" dirty="0"/>
              <a:t>И. </a:t>
            </a:r>
            <a:r>
              <a:rPr lang="ru-RU" dirty="0" err="1"/>
              <a:t>С.Якиманская</a:t>
            </a:r>
            <a:r>
              <a:rPr lang="ru-RU" dirty="0"/>
              <a:t>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47997" y="1697477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C00000"/>
                </a:solidFill>
              </a:rPr>
              <a:t>Технология «Портфолио дошкольника»</a:t>
            </a:r>
          </a:p>
          <a:p>
            <a:r>
              <a:rPr lang="ru-RU" dirty="0" err="1">
                <a:solidFill>
                  <a:srgbClr val="C00000"/>
                </a:solidFill>
              </a:rPr>
              <a:t>В.Дмитриева</a:t>
            </a:r>
            <a:r>
              <a:rPr lang="ru-RU" dirty="0">
                <a:solidFill>
                  <a:srgbClr val="C00000"/>
                </a:solidFill>
              </a:rPr>
              <a:t>, </a:t>
            </a:r>
            <a:r>
              <a:rPr lang="ru-RU" dirty="0" err="1">
                <a:solidFill>
                  <a:srgbClr val="C00000"/>
                </a:solidFill>
              </a:rPr>
              <a:t>Е.Егорова</a:t>
            </a:r>
            <a:endParaRPr lang="ru-RU" dirty="0">
              <a:solidFill>
                <a:srgbClr val="C00000"/>
              </a:solidFill>
            </a:endParaRPr>
          </a:p>
          <a:p>
            <a:r>
              <a:rPr lang="ru-RU" dirty="0"/>
              <a:t>	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938643" y="263691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Технология развития исследовательской деятельности дошкольников</a:t>
            </a:r>
          </a:p>
          <a:p>
            <a:r>
              <a:rPr lang="ru-RU" dirty="0"/>
              <a:t>А. И. Савенков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938656" y="364502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C00000"/>
                </a:solidFill>
              </a:rPr>
              <a:t>Технология </a:t>
            </a:r>
            <a:r>
              <a:rPr lang="ru-RU" dirty="0" err="1">
                <a:solidFill>
                  <a:srgbClr val="C00000"/>
                </a:solidFill>
              </a:rPr>
              <a:t>деятельностного</a:t>
            </a:r>
            <a:r>
              <a:rPr lang="ru-RU" dirty="0">
                <a:solidFill>
                  <a:srgbClr val="C00000"/>
                </a:solidFill>
              </a:rPr>
              <a:t> метода обучения</a:t>
            </a:r>
          </a:p>
          <a:p>
            <a:r>
              <a:rPr lang="ru-RU" dirty="0">
                <a:solidFill>
                  <a:srgbClr val="C00000"/>
                </a:solidFill>
              </a:rPr>
              <a:t>Л.Г. </a:t>
            </a:r>
            <a:r>
              <a:rPr lang="ru-RU" dirty="0" err="1">
                <a:solidFill>
                  <a:srgbClr val="C00000"/>
                </a:solidFill>
              </a:rPr>
              <a:t>Петерсон</a:t>
            </a:r>
            <a:r>
              <a:rPr lang="ru-RU" dirty="0">
                <a:solidFill>
                  <a:srgbClr val="C00000"/>
                </a:solidFill>
              </a:rPr>
              <a:t>, </a:t>
            </a:r>
            <a:r>
              <a:rPr lang="ru-RU" dirty="0" err="1">
                <a:solidFill>
                  <a:srgbClr val="C00000"/>
                </a:solidFill>
              </a:rPr>
              <a:t>Н.П.Холина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43608" y="472514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Педагогическая технология развивающих игр (блоки </a:t>
            </a:r>
            <a:r>
              <a:rPr lang="ru-RU" dirty="0" err="1"/>
              <a:t>Дьенеша</a:t>
            </a:r>
            <a:r>
              <a:rPr lang="ru-RU" dirty="0"/>
              <a:t>, счетные палочки </a:t>
            </a:r>
            <a:r>
              <a:rPr lang="ru-RU" dirty="0" err="1"/>
              <a:t>Кюизенера</a:t>
            </a:r>
            <a:r>
              <a:rPr lang="ru-RU" dirty="0"/>
              <a:t>, игры </a:t>
            </a:r>
            <a:r>
              <a:rPr lang="ru-RU" dirty="0" err="1"/>
              <a:t>Воскобовича</a:t>
            </a:r>
            <a:r>
              <a:rPr lang="ru-RU" dirty="0"/>
              <a:t>, </a:t>
            </a:r>
            <a:r>
              <a:rPr lang="ru-RU" dirty="0" err="1"/>
              <a:t>В.Кайе</a:t>
            </a:r>
            <a:r>
              <a:rPr lang="ru-RU" dirty="0"/>
              <a:t>)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982084" y="580526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C00000"/>
                </a:solidFill>
              </a:rPr>
              <a:t>Информационно-коммуникационные технологии</a:t>
            </a:r>
          </a:p>
          <a:p>
            <a:r>
              <a:rPr lang="ru-RU" dirty="0" err="1">
                <a:solidFill>
                  <a:srgbClr val="C00000"/>
                </a:solidFill>
              </a:rPr>
              <a:t>Е.Н.Ястребцова</a:t>
            </a:r>
            <a:r>
              <a:rPr lang="ru-RU" dirty="0">
                <a:solidFill>
                  <a:srgbClr val="C00000"/>
                </a:solidFill>
              </a:rPr>
              <a:t>, Я.С. Быховский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868144" y="171733"/>
            <a:ext cx="30243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Технология «ТРИЗ»</a:t>
            </a:r>
          </a:p>
          <a:p>
            <a:r>
              <a:rPr lang="ru-RU" dirty="0" err="1"/>
              <a:t>Г.С.Альтшуллер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445224" y="1288070"/>
            <a:ext cx="351926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C00000"/>
                </a:solidFill>
              </a:rPr>
              <a:t>Технология развития творческих способностей ребенка</a:t>
            </a:r>
          </a:p>
          <a:p>
            <a:r>
              <a:rPr lang="ru-RU" dirty="0">
                <a:solidFill>
                  <a:srgbClr val="C00000"/>
                </a:solidFill>
              </a:rPr>
              <a:t>(</a:t>
            </a:r>
            <a:r>
              <a:rPr lang="ru-RU" dirty="0" err="1">
                <a:solidFill>
                  <a:srgbClr val="C00000"/>
                </a:solidFill>
              </a:rPr>
              <a:t>пластилинография</a:t>
            </a:r>
            <a:r>
              <a:rPr lang="ru-RU" dirty="0">
                <a:solidFill>
                  <a:srgbClr val="C00000"/>
                </a:solidFill>
              </a:rPr>
              <a:t>, технология «Цветные </a:t>
            </a:r>
            <a:r>
              <a:rPr lang="ru-RU" dirty="0" err="1">
                <a:solidFill>
                  <a:srgbClr val="C00000"/>
                </a:solidFill>
              </a:rPr>
              <a:t>ладощки</a:t>
            </a:r>
            <a:r>
              <a:rPr lang="ru-RU" dirty="0">
                <a:solidFill>
                  <a:srgbClr val="C00000"/>
                </a:solidFill>
              </a:rPr>
              <a:t>», театрализованная деятельность, рисование цветным песком, </a:t>
            </a:r>
            <a:r>
              <a:rPr lang="ru-RU" dirty="0" err="1">
                <a:solidFill>
                  <a:srgbClr val="C00000"/>
                </a:solidFill>
              </a:rPr>
              <a:t>тестопластика</a:t>
            </a:r>
            <a:r>
              <a:rPr lang="ru-RU" dirty="0">
                <a:solidFill>
                  <a:srgbClr val="C00000"/>
                </a:solidFill>
              </a:rPr>
              <a:t>)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646266" y="3508919"/>
            <a:ext cx="30243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Кейс – технология</a:t>
            </a:r>
          </a:p>
          <a:p>
            <a:r>
              <a:rPr lang="ru-RU" dirty="0" err="1"/>
              <a:t>С.Б.Ступина</a:t>
            </a:r>
            <a:r>
              <a:rPr lang="ru-RU" dirty="0"/>
              <a:t>, </a:t>
            </a:r>
            <a:r>
              <a:rPr lang="ru-RU" dirty="0" err="1"/>
              <a:t>Г.А.Брянский</a:t>
            </a:r>
            <a:r>
              <a:rPr lang="ru-RU" dirty="0"/>
              <a:t>, </a:t>
            </a:r>
            <a:r>
              <a:rPr lang="ru-RU" dirty="0" err="1"/>
              <a:t>О.В.Козлова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6012160" y="5029967"/>
            <a:ext cx="29523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solidFill>
                  <a:srgbClr val="C00000"/>
                </a:solidFill>
              </a:rPr>
              <a:t>Социоигровая</a:t>
            </a:r>
            <a:r>
              <a:rPr lang="ru-RU" dirty="0">
                <a:solidFill>
                  <a:srgbClr val="C00000"/>
                </a:solidFill>
              </a:rPr>
              <a:t> технология</a:t>
            </a:r>
          </a:p>
          <a:p>
            <a:r>
              <a:rPr lang="ru-RU" dirty="0" err="1">
                <a:solidFill>
                  <a:srgbClr val="C00000"/>
                </a:solidFill>
              </a:rPr>
              <a:t>Е.Е.Шулешко</a:t>
            </a:r>
            <a:r>
              <a:rPr lang="ru-RU" dirty="0">
                <a:solidFill>
                  <a:srgbClr val="C00000"/>
                </a:solidFill>
              </a:rPr>
              <a:t>, </a:t>
            </a:r>
            <a:r>
              <a:rPr lang="ru-RU" dirty="0" err="1">
                <a:solidFill>
                  <a:srgbClr val="C00000"/>
                </a:solidFill>
              </a:rPr>
              <a:t>А.П.Ершовой</a:t>
            </a:r>
            <a:r>
              <a:rPr lang="ru-RU" dirty="0">
                <a:solidFill>
                  <a:srgbClr val="C00000"/>
                </a:solidFill>
              </a:rPr>
              <a:t>,</a:t>
            </a:r>
          </a:p>
          <a:p>
            <a:r>
              <a:rPr lang="ru-RU" dirty="0">
                <a:solidFill>
                  <a:srgbClr val="C00000"/>
                </a:solidFill>
              </a:rPr>
              <a:t> В.М. </a:t>
            </a:r>
            <a:r>
              <a:rPr lang="ru-RU" dirty="0" err="1">
                <a:solidFill>
                  <a:srgbClr val="C00000"/>
                </a:solidFill>
              </a:rPr>
              <a:t>Букатовым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5" name="Стрелка вправо 14"/>
          <p:cNvSpPr/>
          <p:nvPr/>
        </p:nvSpPr>
        <p:spPr>
          <a:xfrm>
            <a:off x="364319" y="358793"/>
            <a:ext cx="489204" cy="2722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>
            <a:off x="416446" y="1151965"/>
            <a:ext cx="489204" cy="2722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право 18"/>
          <p:cNvSpPr/>
          <p:nvPr/>
        </p:nvSpPr>
        <p:spPr>
          <a:xfrm>
            <a:off x="416446" y="2023038"/>
            <a:ext cx="489204" cy="2722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право 19"/>
          <p:cNvSpPr/>
          <p:nvPr/>
        </p:nvSpPr>
        <p:spPr>
          <a:xfrm>
            <a:off x="453391" y="2826368"/>
            <a:ext cx="489204" cy="2722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право 20"/>
          <p:cNvSpPr/>
          <p:nvPr/>
        </p:nvSpPr>
        <p:spPr>
          <a:xfrm>
            <a:off x="457169" y="3970584"/>
            <a:ext cx="489204" cy="2722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право 21"/>
          <p:cNvSpPr/>
          <p:nvPr/>
        </p:nvSpPr>
        <p:spPr>
          <a:xfrm>
            <a:off x="516719" y="5050704"/>
            <a:ext cx="489204" cy="2722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право 22"/>
          <p:cNvSpPr/>
          <p:nvPr/>
        </p:nvSpPr>
        <p:spPr>
          <a:xfrm>
            <a:off x="492880" y="6130824"/>
            <a:ext cx="489204" cy="2722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право 23"/>
          <p:cNvSpPr/>
          <p:nvPr/>
        </p:nvSpPr>
        <p:spPr>
          <a:xfrm>
            <a:off x="5371006" y="365067"/>
            <a:ext cx="489204" cy="2722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право 24"/>
          <p:cNvSpPr/>
          <p:nvPr/>
        </p:nvSpPr>
        <p:spPr>
          <a:xfrm>
            <a:off x="4942772" y="2294653"/>
            <a:ext cx="489204" cy="2722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право 25"/>
          <p:cNvSpPr/>
          <p:nvPr/>
        </p:nvSpPr>
        <p:spPr>
          <a:xfrm>
            <a:off x="5159471" y="3834480"/>
            <a:ext cx="489204" cy="2722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право 26"/>
          <p:cNvSpPr/>
          <p:nvPr/>
        </p:nvSpPr>
        <p:spPr>
          <a:xfrm>
            <a:off x="5427952" y="5376265"/>
            <a:ext cx="489204" cy="2722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74636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672"/>
            <a:ext cx="9144000" cy="564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57452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2656"/>
            <a:ext cx="86409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Цель: </a:t>
            </a:r>
            <a:r>
              <a:rPr lang="ru-RU" sz="2000" b="1" dirty="0" smtClean="0"/>
              <a:t>систематизация  знаний  воспитателей средних групп городского округа Красногорск о </a:t>
            </a:r>
            <a:r>
              <a:rPr lang="ru-RU" sz="2000" b="1" dirty="0"/>
              <a:t>педагогических технологиях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780928"/>
            <a:ext cx="5472608" cy="3888432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19232">
            <a:off x="7071031" y="3696858"/>
            <a:ext cx="1909693" cy="142964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87500">
            <a:off x="-202931" y="2555809"/>
            <a:ext cx="2043113" cy="153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7779">
            <a:off x="6605745" y="865569"/>
            <a:ext cx="2131648" cy="2664560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Выноска-облако 4"/>
          <p:cNvSpPr/>
          <p:nvPr/>
        </p:nvSpPr>
        <p:spPr>
          <a:xfrm>
            <a:off x="2339752" y="1040542"/>
            <a:ext cx="4010744" cy="1584176"/>
          </a:xfrm>
          <a:prstGeom prst="cloudCallout">
            <a:avLst>
              <a:gd name="adj1" fmla="val 66729"/>
              <a:gd name="adj2" fmla="val 62594"/>
            </a:avLst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</a:rPr>
              <a:t>«Без стремления к научной работе педагог неизбежно попадает во власть трёх демонов: механичности, рутинности, банальности. Он деревенеет, каменеет, опускается»</a:t>
            </a:r>
          </a:p>
          <a:p>
            <a:pPr algn="ctr"/>
            <a:r>
              <a:rPr lang="ru-RU" sz="1200" dirty="0" err="1" smtClean="0">
                <a:solidFill>
                  <a:schemeClr val="tx2">
                    <a:lumMod val="75000"/>
                  </a:schemeClr>
                </a:solidFill>
              </a:rPr>
              <a:t>Д.Дистервег</a:t>
            </a:r>
            <a:endParaRPr lang="ru-RU" sz="12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721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15816" y="216379"/>
            <a:ext cx="40324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О</a:t>
            </a:r>
            <a:r>
              <a:rPr lang="ru-RU" sz="2400" b="1" dirty="0" smtClean="0"/>
              <a:t>тличие</a:t>
            </a:r>
            <a:r>
              <a:rPr lang="ru-RU" b="1" dirty="0" smtClean="0"/>
              <a:t>   </a:t>
            </a:r>
            <a:r>
              <a:rPr lang="ru-RU" sz="2400" b="1" dirty="0" smtClean="0"/>
              <a:t>понятий</a:t>
            </a:r>
            <a:endParaRPr lang="ru-RU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259632" y="1394291"/>
            <a:ext cx="740523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ru-RU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Метод</a:t>
            </a:r>
            <a:r>
              <a:rPr lang="ru-RU" dirty="0"/>
              <a:t> </a:t>
            </a:r>
            <a:r>
              <a:rPr lang="ru-RU" dirty="0" smtClean="0"/>
              <a:t>  </a:t>
            </a:r>
            <a:r>
              <a:rPr lang="ru-RU" dirty="0"/>
              <a:t>(от греч. слова </a:t>
            </a:r>
            <a:r>
              <a:rPr lang="ru-RU" dirty="0" err="1"/>
              <a:t>metodos</a:t>
            </a:r>
            <a:r>
              <a:rPr lang="ru-RU" dirty="0"/>
              <a:t> — буквально путь к чему-либо) означает </a:t>
            </a:r>
            <a:endParaRPr lang="ru-RU" dirty="0" smtClean="0"/>
          </a:p>
          <a:p>
            <a:pPr algn="just"/>
            <a:r>
              <a:rPr lang="ru-RU" dirty="0" smtClean="0"/>
              <a:t>способ </a:t>
            </a:r>
            <a:r>
              <a:rPr lang="ru-RU" dirty="0"/>
              <a:t>достижения цели, определенным образом </a:t>
            </a:r>
            <a:r>
              <a:rPr lang="ru-RU" dirty="0" smtClean="0"/>
              <a:t>упорядоченную</a:t>
            </a:r>
          </a:p>
          <a:p>
            <a:pPr algn="just"/>
            <a:r>
              <a:rPr lang="ru-RU" dirty="0" smtClean="0"/>
              <a:t> </a:t>
            </a:r>
            <a:r>
              <a:rPr lang="ru-RU" dirty="0"/>
              <a:t>деятельность.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85938" y="2317621"/>
            <a:ext cx="78580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Методика</a:t>
            </a:r>
            <a:r>
              <a:rPr lang="ru-RU" dirty="0" smtClean="0"/>
              <a:t> - наука </a:t>
            </a:r>
            <a:r>
              <a:rPr lang="ru-RU" dirty="0"/>
              <a:t>о методах преподавания и воспитания. </a:t>
            </a:r>
            <a:r>
              <a:rPr lang="ru-RU" dirty="0" smtClean="0"/>
              <a:t>Она </a:t>
            </a:r>
            <a:r>
              <a:rPr lang="ru-RU" dirty="0"/>
              <a:t>рассказывает о всех методах, которые </a:t>
            </a:r>
            <a:r>
              <a:rPr lang="ru-RU" dirty="0" smtClean="0"/>
              <a:t>можно </a:t>
            </a:r>
            <a:r>
              <a:rPr lang="ru-RU" dirty="0"/>
              <a:t>применить в той или иной области обучения и </a:t>
            </a:r>
            <a:r>
              <a:rPr lang="ru-RU" dirty="0" smtClean="0"/>
              <a:t>воспитания</a:t>
            </a:r>
            <a:r>
              <a:rPr lang="ru-RU" dirty="0"/>
              <a:t>, и не говорит о результате.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19572" y="3429000"/>
            <a:ext cx="7992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       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Программа </a:t>
            </a:r>
            <a:r>
              <a:rPr lang="ru-RU" dirty="0" smtClean="0"/>
              <a:t>- план </a:t>
            </a:r>
            <a:r>
              <a:rPr lang="ru-RU" dirty="0"/>
              <a:t>деятельности, работ, краткое </a:t>
            </a:r>
            <a:r>
              <a:rPr lang="ru-RU" dirty="0" smtClean="0"/>
              <a:t>изложение содержания учебного </a:t>
            </a:r>
            <a:r>
              <a:rPr lang="ru-RU" dirty="0"/>
              <a:t>предмета.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87624" y="747960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Приём</a:t>
            </a:r>
            <a:r>
              <a:rPr lang="ru-RU" dirty="0" smtClean="0"/>
              <a:t> – это конкретная </a:t>
            </a:r>
            <a:r>
              <a:rPr lang="ru-RU" dirty="0"/>
              <a:t>операция </a:t>
            </a:r>
            <a:r>
              <a:rPr lang="ru-RU" dirty="0" smtClean="0"/>
              <a:t>взаимодействия педагога  </a:t>
            </a:r>
            <a:r>
              <a:rPr lang="ru-RU" dirty="0"/>
              <a:t>и учащегося в процессе реализации метода обучения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59632" y="4554000"/>
            <a:ext cx="7468925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 </a:t>
            </a:r>
            <a:r>
              <a:rPr lang="ru-RU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Педагогическая технология </a:t>
            </a:r>
            <a:r>
              <a:rPr lang="ru-RU" dirty="0"/>
              <a:t>— это упорядоченная совокупность </a:t>
            </a:r>
            <a:r>
              <a:rPr lang="ru-RU" dirty="0" smtClean="0"/>
              <a:t>действий, операций </a:t>
            </a:r>
            <a:r>
              <a:rPr lang="ru-RU" dirty="0"/>
              <a:t>и процедур, </a:t>
            </a:r>
            <a:r>
              <a:rPr lang="ru-RU" dirty="0" smtClean="0"/>
              <a:t>инструментально обеспечивающих </a:t>
            </a:r>
            <a:r>
              <a:rPr lang="ru-RU" dirty="0"/>
              <a:t>достижение </a:t>
            </a:r>
            <a:r>
              <a:rPr lang="ru-RU" dirty="0" smtClean="0"/>
              <a:t>прогнозируемого </a:t>
            </a:r>
            <a:r>
              <a:rPr lang="ru-RU" dirty="0"/>
              <a:t>результата в </a:t>
            </a:r>
            <a:r>
              <a:rPr lang="ru-RU" dirty="0" smtClean="0"/>
              <a:t>изменяющихся </a:t>
            </a:r>
            <a:r>
              <a:rPr lang="ru-RU" dirty="0"/>
              <a:t>условиях </a:t>
            </a:r>
            <a:endParaRPr lang="ru-RU" dirty="0" smtClean="0"/>
          </a:p>
          <a:p>
            <a:pPr algn="just"/>
            <a:r>
              <a:rPr lang="ru-RU" dirty="0" smtClean="0"/>
              <a:t>образовательного </a:t>
            </a:r>
            <a:r>
              <a:rPr lang="ru-RU" dirty="0"/>
              <a:t>процесса (</a:t>
            </a:r>
            <a:r>
              <a:rPr lang="ru-RU" dirty="0" err="1"/>
              <a:t>В.А.Сластенин</a:t>
            </a:r>
            <a:r>
              <a:rPr lang="ru-RU" dirty="0" smtClean="0"/>
              <a:t>).</a:t>
            </a:r>
          </a:p>
          <a:p>
            <a:r>
              <a:rPr lang="ru-RU" sz="1000" dirty="0" smtClean="0"/>
              <a:t> </a:t>
            </a:r>
            <a:endParaRPr lang="ru-RU" sz="1000" dirty="0"/>
          </a:p>
        </p:txBody>
      </p:sp>
      <p:sp>
        <p:nvSpPr>
          <p:cNvPr id="8" name="Стрелка вправо 7"/>
          <p:cNvSpPr/>
          <p:nvPr/>
        </p:nvSpPr>
        <p:spPr>
          <a:xfrm>
            <a:off x="194364" y="805532"/>
            <a:ext cx="978408" cy="3192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445" y="1393521"/>
            <a:ext cx="1006475" cy="379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157" y="2317621"/>
            <a:ext cx="1006475" cy="40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447878"/>
            <a:ext cx="1006475" cy="40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445" y="4554000"/>
            <a:ext cx="10064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24264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91680" y="159604"/>
            <a:ext cx="6429068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 smtClean="0"/>
          </a:p>
          <a:p>
            <a:r>
              <a:rPr lang="ru-RU" sz="2000" b="1" dirty="0" smtClean="0"/>
              <a:t>Как не потеряться в дебрях педагогических технологий?</a:t>
            </a:r>
            <a:endParaRPr lang="ru-RU" sz="2000" b="1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836712"/>
            <a:ext cx="8568952" cy="5616624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53011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2807656"/>
              </p:ext>
            </p:extLst>
          </p:nvPr>
        </p:nvGraphicFramePr>
        <p:xfrm>
          <a:off x="539552" y="476672"/>
          <a:ext cx="8136903" cy="5616623"/>
        </p:xfrm>
        <a:graphic>
          <a:graphicData uri="http://schemas.openxmlformats.org/drawingml/2006/table">
            <a:tbl>
              <a:tblPr firstRow="1" firstCol="1" bandRow="1"/>
              <a:tblGrid>
                <a:gridCol w="1715042"/>
                <a:gridCol w="3102755"/>
                <a:gridCol w="3319106"/>
              </a:tblGrid>
              <a:tr h="3486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E36C0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МЕТОД</a:t>
                      </a:r>
                      <a:endParaRPr lang="ru-RU" sz="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115" marR="35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548DD4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МЕТОДИКА</a:t>
                      </a:r>
                      <a:endParaRPr lang="ru-RU" sz="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115" marR="35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ТЕХНОЛОГИЯ</a:t>
                      </a:r>
                      <a:endParaRPr lang="ru-RU" sz="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115" marR="35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91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E36C0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СОВОКУПНОСТЬ ПРИЕМОВ</a:t>
                      </a:r>
                      <a:endParaRPr lang="ru-RU" sz="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115" marR="35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365F9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СОВОКУПНОСТЬ МЕТОДОВ</a:t>
                      </a:r>
                      <a:endParaRPr lang="ru-RU" sz="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115" marR="35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b="1" dirty="0" smtClean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ОПТИМАЛЬНЫЙ </a:t>
                      </a:r>
                      <a:r>
                        <a:rPr lang="ru-RU" sz="11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КОМПЛЕКС МЕТОДОВ И СРЕДСТВ</a:t>
                      </a:r>
                      <a:endParaRPr lang="ru-RU" sz="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115" marR="35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78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115" marR="35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i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ИСХОДНЫЙ ОБЪЕКТ</a:t>
                      </a:r>
                      <a:endParaRPr lang="ru-RU" sz="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115" marR="35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6522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115" marR="35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365F9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«УСРЕДНЕННЫЙ» РЕБЕНОК</a:t>
                      </a:r>
                      <a:endParaRPr lang="ru-RU" sz="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115" marR="35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b="1" dirty="0" smtClean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ДЕТАЛЬНАЯ </a:t>
                      </a:r>
                      <a:r>
                        <a:rPr lang="ru-RU" sz="11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ИНФОРМАЦИЯ ОБ ИСХОДНОМ СОСТОЯНИИ КАЖДОГО РЕБЕНКА</a:t>
                      </a:r>
                      <a:endParaRPr lang="ru-RU" sz="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115" marR="35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78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115" marR="35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i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СТЕПЕНЬ ПРОРАБОТКИ, ДЕТАЛИЗАЦИИ</a:t>
                      </a:r>
                      <a:endParaRPr lang="ru-RU" sz="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115" marR="35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5217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115" marR="35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365F9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ОБЩЕЕ НАПРАВЛЕНИЕ ДЕЯТЕЛЬНОСТИ</a:t>
                      </a:r>
                      <a:endParaRPr lang="ru-RU" sz="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115" marR="35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b="1" dirty="0" smtClean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ПОДРОБНЫЙ </a:t>
                      </a:r>
                      <a:r>
                        <a:rPr lang="ru-RU" sz="11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МАРШРУТ С ЧЕТКО УКАЗАННЫМ ИНСТРУМЕНТАРИЕМ</a:t>
                      </a:r>
                      <a:endParaRPr lang="ru-RU" sz="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115" marR="35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78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115" marR="35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СОДЕРЖАНИЕ</a:t>
                      </a:r>
                      <a:endParaRPr lang="ru-RU" sz="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115" marR="35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5217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115" marR="35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365F9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ЯДРО ТЕХНОЛОГИИ, ВНУТРЕННЕЕ СОДЕРЖАНИЕ, СУЩНОСТЬ</a:t>
                      </a:r>
                      <a:endParaRPr lang="ru-RU" sz="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115" marR="35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b="1" dirty="0" smtClean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ИНСТРУМЕНТАРИЙ </a:t>
                      </a:r>
                      <a:r>
                        <a:rPr lang="ru-RU" sz="11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ВОКРУГ ЯДРА, КОТОРЫЙ МОЖЕТ МЕНЯТЬСЯ, УСКОРЯЯ ПРОЦЕССЫ</a:t>
                      </a:r>
                      <a:endParaRPr lang="ru-RU" sz="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115" marR="35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78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115" marR="35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i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РЕЗУЛЬТАТ</a:t>
                      </a:r>
                      <a:endParaRPr lang="ru-RU" sz="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115" marR="35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5217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115" marR="35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365F9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ТРУДНО ПРЕДУГАДАТЬ. ПЛАНИРОВАТЬ РЕАЛИЗАЦИЮ СЛОЖНЕЕ</a:t>
                      </a:r>
                      <a:endParaRPr lang="ru-RU" sz="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115" marR="35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b="1" dirty="0" smtClean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ГАРАНТИРОВАННОЕ </a:t>
                      </a:r>
                      <a:r>
                        <a:rPr lang="ru-RU" sz="11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ПОЛУЧЕНИЕ ЗАПЛАНИРОВАННОГО РЕЗУЛЬТАТА</a:t>
                      </a:r>
                      <a:endParaRPr lang="ru-RU" sz="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115" marR="35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91432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4293096"/>
            <a:ext cx="734481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 smtClean="0">
                <a:solidFill>
                  <a:srgbClr val="000000"/>
                </a:solidFill>
                <a:latin typeface="Arial"/>
                <a:ea typeface="Times New Roman"/>
              </a:rPr>
              <a:t>! Технология </a:t>
            </a:r>
            <a:r>
              <a:rPr lang="ru-RU" u="sng" dirty="0">
                <a:solidFill>
                  <a:srgbClr val="000000"/>
                </a:solidFill>
                <a:latin typeface="Arial"/>
                <a:ea typeface="Times New Roman"/>
              </a:rPr>
              <a:t>- 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в её основе лежит определённая позиция авторов. </a:t>
            </a:r>
            <a:endParaRPr lang="ru-RU" dirty="0" smtClean="0">
              <a:solidFill>
                <a:srgbClr val="000000"/>
              </a:solidFill>
              <a:latin typeface="Arial"/>
              <a:ea typeface="Times New Roman"/>
            </a:endParaRPr>
          </a:p>
          <a:p>
            <a:endParaRPr lang="ru-RU" dirty="0" smtClean="0">
              <a:solidFill>
                <a:srgbClr val="000000"/>
              </a:solidFill>
              <a:latin typeface="Arial"/>
              <a:ea typeface="Times New Roman"/>
            </a:endParaRPr>
          </a:p>
          <a:p>
            <a:r>
              <a:rPr lang="ru-RU" dirty="0" smtClean="0">
                <a:solidFill>
                  <a:srgbClr val="000000"/>
                </a:solidFill>
                <a:latin typeface="Arial"/>
                <a:ea typeface="Times New Roman"/>
              </a:rPr>
              <a:t>!Технологическая 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цепочка выстраивается строго в соответствии с целевыми установками автора. </a:t>
            </a:r>
            <a:endParaRPr lang="ru-RU" dirty="0" smtClean="0">
              <a:solidFill>
                <a:srgbClr val="000000"/>
              </a:solidFill>
              <a:latin typeface="Arial"/>
              <a:ea typeface="Times New Roman"/>
            </a:endParaRPr>
          </a:p>
          <a:p>
            <a:endParaRPr lang="ru-RU" dirty="0" smtClean="0">
              <a:solidFill>
                <a:srgbClr val="000000"/>
              </a:solidFill>
              <a:latin typeface="Arial"/>
              <a:ea typeface="Times New Roman"/>
            </a:endParaRPr>
          </a:p>
          <a:p>
            <a:r>
              <a:rPr lang="ru-RU" dirty="0" smtClean="0">
                <a:solidFill>
                  <a:srgbClr val="000000"/>
                </a:solidFill>
                <a:latin typeface="Arial"/>
                <a:ea typeface="Times New Roman"/>
              </a:rPr>
              <a:t>! В 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технологии обязательно </a:t>
            </a:r>
            <a:r>
              <a:rPr lang="ru-RU" dirty="0" smtClean="0">
                <a:solidFill>
                  <a:srgbClr val="000000"/>
                </a:solidFill>
                <a:latin typeface="Arial"/>
                <a:ea typeface="Times New Roman"/>
              </a:rPr>
              <a:t> обозначается планируемый результат, т.е. то, что 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произойдёт с ребёнком, если вы будете использовать данную технологию. 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331640" y="332656"/>
            <a:ext cx="734481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Критерии технологичности</a:t>
            </a:r>
          </a:p>
          <a:p>
            <a:endParaRPr lang="ru-RU" b="1" i="1" dirty="0" smtClean="0"/>
          </a:p>
          <a:p>
            <a:r>
              <a:rPr lang="ru-RU" b="1" i="1" dirty="0" smtClean="0"/>
              <a:t>Концептуальность</a:t>
            </a:r>
            <a:r>
              <a:rPr lang="ru-RU" dirty="0"/>
              <a:t> (опора на научную концепцию</a:t>
            </a:r>
            <a:r>
              <a:rPr lang="ru-RU" dirty="0" smtClean="0"/>
              <a:t>)</a:t>
            </a:r>
          </a:p>
          <a:p>
            <a:endParaRPr lang="ru-RU" dirty="0"/>
          </a:p>
          <a:p>
            <a:r>
              <a:rPr lang="ru-RU" b="1" i="1" dirty="0"/>
              <a:t>Системность</a:t>
            </a:r>
            <a:r>
              <a:rPr lang="ru-RU" dirty="0"/>
              <a:t> (целостность, взаимосвязь всех частей, логика процесса</a:t>
            </a:r>
            <a:r>
              <a:rPr lang="ru-RU" dirty="0" smtClean="0"/>
              <a:t>)</a:t>
            </a:r>
          </a:p>
          <a:p>
            <a:endParaRPr lang="ru-RU" dirty="0"/>
          </a:p>
          <a:p>
            <a:r>
              <a:rPr lang="ru-RU" b="1" i="1" dirty="0"/>
              <a:t>Управляемость</a:t>
            </a:r>
            <a:r>
              <a:rPr lang="ru-RU" dirty="0"/>
              <a:t> (проектирование процесса обучения, поэтапная диагностика, коррекция результатов</a:t>
            </a:r>
            <a:r>
              <a:rPr lang="ru-RU" dirty="0" smtClean="0"/>
              <a:t>)</a:t>
            </a:r>
          </a:p>
          <a:p>
            <a:endParaRPr lang="ru-RU" dirty="0"/>
          </a:p>
          <a:p>
            <a:r>
              <a:rPr lang="ru-RU" b="1" i="1" dirty="0"/>
              <a:t>Эффективность</a:t>
            </a:r>
            <a:r>
              <a:rPr lang="ru-RU" dirty="0"/>
              <a:t> (гарантия достижения стандарта обучения</a:t>
            </a:r>
            <a:r>
              <a:rPr lang="ru-RU" dirty="0" smtClean="0"/>
              <a:t>)</a:t>
            </a:r>
          </a:p>
          <a:p>
            <a:endParaRPr lang="ru-RU" dirty="0"/>
          </a:p>
          <a:p>
            <a:r>
              <a:rPr lang="ru-RU" b="1" i="1" dirty="0" err="1"/>
              <a:t>Воспроизводимость</a:t>
            </a:r>
            <a:r>
              <a:rPr lang="ru-RU" dirty="0"/>
              <a:t> (возможность применения, повторения, воспроизведения)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346" y="908720"/>
            <a:ext cx="1006475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656" y="1484784"/>
            <a:ext cx="1006475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641" y="1987227"/>
            <a:ext cx="1006475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165" y="2780928"/>
            <a:ext cx="1006475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300" y="3423370"/>
            <a:ext cx="1006475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56123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3848" y="188640"/>
            <a:ext cx="27359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Технологическая цепочка</a:t>
            </a:r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51520" y="1161766"/>
            <a:ext cx="2232248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Целевые установки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275856" y="1155831"/>
            <a:ext cx="2232248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диагностика</a:t>
            </a: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204559" y="1161766"/>
            <a:ext cx="2232248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анализ результатов диагностики</a:t>
            </a:r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619672" y="3030526"/>
            <a:ext cx="2232248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результат</a:t>
            </a:r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220072" y="3024591"/>
            <a:ext cx="2232248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планирование деятельности</a:t>
            </a:r>
            <a:endParaRPr lang="ru-RU" dirty="0"/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2555776" y="1700808"/>
            <a:ext cx="648072" cy="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5542671" y="1618966"/>
            <a:ext cx="648072" cy="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4310415" y="3487726"/>
            <a:ext cx="648072" cy="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8436807" y="1618966"/>
            <a:ext cx="648072" cy="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827584" y="3481791"/>
            <a:ext cx="648072" cy="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3441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75346" y="332656"/>
            <a:ext cx="7632848" cy="45166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Существенными признаками педагогической технологии являются </a:t>
            </a:r>
            <a:r>
              <a:rPr lang="ru-RU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endParaRPr lang="ru-RU" sz="1600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Исходная детальная информация о состоянии каждого ребенка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;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Четкая логика и последовательность правил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;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Всегда представлена этапами деятельности, каждый из которых имеет свою цель. Первым этапом любой технологии всегда является диагностический этап;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Контроль достижения результата (от этапа к этапу). Только при достижении детьми результата происходит переход к следующему этапу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;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Подробная детализация, жесткий алгоритм;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Детальное определение конечного результата. Гарантированное получение запланированного результата.</a:t>
            </a:r>
            <a:endParaRPr lang="ru-RU" sz="16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2053" name="Picture 5" descr="http://wiki.udmteach.ru/images/2/2e/%D0%94%D0%B5%D1%82%D0%B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725144"/>
            <a:ext cx="7490915" cy="1777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23057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188640"/>
            <a:ext cx="69127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rgbClr val="000000"/>
                </a:solidFill>
                <a:latin typeface="Times New Roman"/>
                <a:ea typeface="Times New Roman"/>
              </a:rPr>
              <a:t>Педагогические технологии классифицируются </a:t>
            </a:r>
            <a:r>
              <a:rPr lang="ru-RU" b="1" i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на</a:t>
            </a:r>
          </a:p>
          <a:p>
            <a:pPr algn="ctr"/>
            <a:r>
              <a:rPr lang="ru-RU" i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 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 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364088" y="1556792"/>
            <a:ext cx="2232248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инновационные</a:t>
            </a:r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4537720" y="511805"/>
            <a:ext cx="1258416" cy="1044987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059832" y="511805"/>
            <a:ext cx="1429962" cy="1261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28" y="3036454"/>
            <a:ext cx="3748486" cy="2808312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1145090" y="1628800"/>
            <a:ext cx="2596358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традиционные</a:t>
            </a:r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976" y="2894461"/>
            <a:ext cx="4123064" cy="30922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59438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1226</TotalTime>
  <Words>550</Words>
  <Application>Microsoft Office PowerPoint</Application>
  <PresentationFormat>Экран (4:3)</PresentationFormat>
  <Paragraphs>137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Sdf</cp:lastModifiedBy>
  <cp:revision>41</cp:revision>
  <dcterms:created xsi:type="dcterms:W3CDTF">2018-09-05T09:18:22Z</dcterms:created>
  <dcterms:modified xsi:type="dcterms:W3CDTF">2019-04-17T03:17:36Z</dcterms:modified>
</cp:coreProperties>
</file>